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7" r:id="rId4"/>
    <p:sldId id="258" r:id="rId5"/>
    <p:sldId id="263" r:id="rId6"/>
    <p:sldId id="260" r:id="rId7"/>
    <p:sldId id="261" r:id="rId8"/>
    <p:sldId id="259" r:id="rId9"/>
    <p:sldId id="265" r:id="rId10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25" d="100"/>
          <a:sy n="125" d="100"/>
        </p:scale>
        <p:origin x="-122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iapositive de titre">
    <p:bg>
      <p:bgPr>
        <a:solidFill>
          <a:srgbClr val="297F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71500" y="58316"/>
            <a:ext cx="9001000" cy="6741368"/>
          </a:xfrm>
          <a:prstGeom prst="rect">
            <a:avLst/>
          </a:prstGeom>
          <a:blipFill dpi="0" rotWithShape="1">
            <a:blip r:embed="rId2" cstate="print">
              <a:alphaModFix amt="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098" name="Picture 2" descr="Z:\Bureau\cover 2.tif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678"/>
            <a:ext cx="9252520" cy="694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609540" y="188640"/>
            <a:ext cx="4339480" cy="1440160"/>
          </a:xfrm>
        </p:spPr>
        <p:txBody>
          <a:bodyPr>
            <a:normAutofit/>
          </a:bodyPr>
          <a:lstStyle>
            <a:lvl1pPr algn="ctr">
              <a:defRPr sz="3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540" y="1677756"/>
            <a:ext cx="4339480" cy="879684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 smtClean="0"/>
              <a:t>Sous-titre</a:t>
            </a:r>
            <a:endParaRPr lang="en-US" dirty="0"/>
          </a:p>
        </p:txBody>
      </p:sp>
      <p:sp>
        <p:nvSpPr>
          <p:cNvPr id="21" name="Espace réservé du texte 20"/>
          <p:cNvSpPr>
            <a:spLocks noGrp="1"/>
          </p:cNvSpPr>
          <p:nvPr>
            <p:ph type="body" sz="quarter" idx="10" hasCustomPrompt="1"/>
          </p:nvPr>
        </p:nvSpPr>
        <p:spPr>
          <a:xfrm>
            <a:off x="609540" y="2583396"/>
            <a:ext cx="4339480" cy="663168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fr-FR" dirty="0" smtClean="0"/>
              <a:t>Nom de l’auteur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6990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E8CA4-6586-438B-BCD9-A906177CEAFC}" type="datetimeFigureOut">
              <a:rPr lang="fr-FR" smtClean="0"/>
              <a:t>24/10/2016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8FD27-CD35-464C-A455-C7E602192BF3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ioconductor.org/packages/release/bioc/html/DESeq2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23528" y="1736"/>
            <a:ext cx="4820486" cy="3211240"/>
          </a:xfrm>
          <a:prstGeom prst="rect">
            <a:avLst/>
          </a:prstGeom>
          <a:solidFill>
            <a:srgbClr val="F5F5F5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67544" y="116632"/>
            <a:ext cx="4536504" cy="144016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brown alga model for functional and evolutionary analysis of sex determination</a:t>
            </a:r>
            <a:endParaRPr lang="en-GB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0"/>
          </p:nvPr>
        </p:nvSpPr>
        <p:spPr>
          <a:xfrm>
            <a:off x="611560" y="1829728"/>
            <a:ext cx="4265452" cy="519152"/>
          </a:xfrm>
        </p:spPr>
        <p:txBody>
          <a:bodyPr>
            <a:normAutofit lnSpcReduction="10000"/>
          </a:bodyPr>
          <a:lstStyle/>
          <a:p>
            <a:r>
              <a:rPr lang="fr-FR" b="1" dirty="0" smtClean="0"/>
              <a:t>CORMIER Alexandre</a:t>
            </a:r>
          </a:p>
          <a:p>
            <a:r>
              <a:rPr lang="en-US" b="1" dirty="0" smtClean="0"/>
              <a:t>PhD</a:t>
            </a:r>
            <a:endParaRPr lang="en-US" b="1" dirty="0"/>
          </a:p>
        </p:txBody>
      </p:sp>
      <p:pic>
        <p:nvPicPr>
          <p:cNvPr id="5" name="Picture 3" descr="\\vmware-host\Shared Folders\Dropbox\Photos\Logo\SBR_abims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7544" y="2492896"/>
            <a:ext cx="1847086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\\vmware-host\Shared Folders\Dropbox\Photos\Logo\UPMC_logo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69385" y="2492896"/>
            <a:ext cx="1603845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\\vmware-host\Shared Folders\Dropbox\Photos\Logo\CNRSfr-grand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27984" y="2492896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9753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25672" y="2513453"/>
            <a:ext cx="37251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http://mmodev.sb-roscoff.fr/jbrowse/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683568" y="42732"/>
            <a:ext cx="8424936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0" rIns="91440" bIns="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Calibri" panose="020F0502020204030204" pitchFamily="34" charset="0"/>
                <a:ea typeface="ＭＳ Ｐゴシック" charset="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kern="0" dirty="0" smtClean="0"/>
              <a:t> </a:t>
            </a:r>
            <a:r>
              <a:rPr lang="en-US" kern="0" dirty="0" err="1" smtClean="0"/>
              <a:t>Visualisation</a:t>
            </a:r>
            <a:r>
              <a:rPr lang="en-US" kern="0" dirty="0" smtClean="0"/>
              <a:t> des </a:t>
            </a:r>
            <a:r>
              <a:rPr lang="en-US" kern="0" dirty="0" err="1" smtClean="0"/>
              <a:t>données</a:t>
            </a:r>
            <a:endParaRPr lang="en-US" kern="0" dirty="0" smtClean="0"/>
          </a:p>
        </p:txBody>
      </p:sp>
      <p:cxnSp>
        <p:nvCxnSpPr>
          <p:cNvPr id="7" name="Connecteur droit 6"/>
          <p:cNvCxnSpPr/>
          <p:nvPr/>
        </p:nvCxnSpPr>
        <p:spPr>
          <a:xfrm>
            <a:off x="611560" y="0"/>
            <a:ext cx="0" cy="57600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3" descr="Z:\Dropbox\Photos\Logo\SBR_logo_blanc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9050" y="0"/>
            <a:ext cx="563314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/>
          <p:cNvSpPr txBox="1"/>
          <p:nvPr/>
        </p:nvSpPr>
        <p:spPr>
          <a:xfrm>
            <a:off x="1187624" y="3501008"/>
            <a:ext cx="178933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Gènes </a:t>
            </a:r>
            <a:r>
              <a:rPr lang="fr-FR" u="sng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d’intérêts:</a:t>
            </a:r>
            <a:endParaRPr lang="fr-FR" u="sng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fr-FR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Ec-28_001000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Ec-28_001010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Ec-01_006820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Ec-sdr_f_000110</a:t>
            </a:r>
          </a:p>
        </p:txBody>
      </p:sp>
      <p:pic>
        <p:nvPicPr>
          <p:cNvPr id="1026" name="Picture 2" descr="Afficher l'image d'origi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188" y="2420888"/>
            <a:ext cx="2520280" cy="554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25672" y="1484784"/>
            <a:ext cx="41463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http://bioinformatics.psb.ugent.be/orcae/</a:t>
            </a:r>
          </a:p>
        </p:txBody>
      </p:sp>
      <p:pic>
        <p:nvPicPr>
          <p:cNvPr id="1028" name="Picture 4" descr="Afficher l'image d'origi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2146" y="1165555"/>
            <a:ext cx="1489965" cy="100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3995936" y="4343796"/>
            <a:ext cx="46559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Charger uniquement les librairies: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GA_immature_female_GBP-22-23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GA_immature_male_GBP-24-25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Regarder dans la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zone autour de 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Ec-13_001770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0137536A\Documents\ENA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3789040"/>
            <a:ext cx="3095625" cy="1409700"/>
          </a:xfrm>
          <a:prstGeom prst="rect">
            <a:avLst/>
          </a:prstGeom>
          <a:noFill/>
        </p:spPr>
      </p:pic>
      <p:pic>
        <p:nvPicPr>
          <p:cNvPr id="1028" name="Picture 4" descr="Afficher l'image d'origin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7975" y="2060848"/>
            <a:ext cx="2822714" cy="1008112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683568" y="42732"/>
            <a:ext cx="8424936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0" rIns="91440" bIns="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Calibri" panose="020F0502020204030204" pitchFamily="34" charset="0"/>
                <a:ea typeface="ＭＳ Ｐゴシック" charset="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kern="0" dirty="0" smtClean="0"/>
              <a:t> </a:t>
            </a:r>
            <a:r>
              <a:rPr lang="en-US" kern="0" dirty="0" err="1" smtClean="0"/>
              <a:t>Partage</a:t>
            </a:r>
            <a:r>
              <a:rPr lang="en-US" kern="0" dirty="0" smtClean="0"/>
              <a:t> des </a:t>
            </a:r>
            <a:r>
              <a:rPr lang="en-US" kern="0" dirty="0" err="1" smtClean="0"/>
              <a:t>données</a:t>
            </a:r>
            <a:endParaRPr lang="en-US" kern="0" dirty="0" smtClean="0"/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0"/>
            <a:ext cx="0" cy="57600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3" descr="Z:\Dropbox\Photos\Logo\SBR_logo_blanc.png"/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9050" y="0"/>
            <a:ext cx="563314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4067944" y="2564904"/>
            <a:ext cx="4572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Provide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public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repositories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 DNA sequencing data, especially the "short reads" generated by High-throughput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sequencing. 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ournals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require that DNA and RNA sequencing data is made available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online. </a:t>
            </a:r>
            <a:endParaRPr lang="fr-F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683568" y="42732"/>
            <a:ext cx="8424936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0" rIns="91440" bIns="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Calibri" panose="020F0502020204030204" pitchFamily="34" charset="0"/>
                <a:ea typeface="ＭＳ Ｐゴシック" charset="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kern="0" dirty="0" smtClean="0"/>
              <a:t> </a:t>
            </a:r>
            <a:r>
              <a:rPr lang="en-US" kern="0" dirty="0" err="1" smtClean="0"/>
              <a:t>Exemple</a:t>
            </a:r>
            <a:endParaRPr lang="en-US" kern="0" dirty="0" smtClean="0"/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0"/>
            <a:ext cx="0" cy="57600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3" descr="Z:\Dropbox\Photos\Logo\SBR_logo_blanc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9050" y="0"/>
            <a:ext cx="563314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000" y="1041273"/>
            <a:ext cx="9000000" cy="36838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ZoneTexte 8"/>
          <p:cNvSpPr txBox="1"/>
          <p:nvPr/>
        </p:nvSpPr>
        <p:spPr>
          <a:xfrm>
            <a:off x="2968228" y="5373216"/>
            <a:ext cx="3207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doi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:10.1093/</a:t>
            </a:r>
            <a:r>
              <a:rPr lang="fr-FR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molbev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/msv049</a:t>
            </a:r>
            <a:endParaRPr lang="fr-F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Z:\Dropbox\Alex_thesis\images\ecto_life_cycl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59340" y="2687421"/>
            <a:ext cx="4316916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1196883" y="2027153"/>
            <a:ext cx="18006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27A9E1"/>
                </a:solidFill>
                <a:latin typeface="Calibri" panose="020F0502020204030204" pitchFamily="34" charset="0"/>
              </a:rPr>
              <a:t>GA immature male</a:t>
            </a:r>
            <a:endParaRPr lang="en-GB" sz="1600" dirty="0">
              <a:solidFill>
                <a:srgbClr val="27A9E1"/>
              </a:solidFill>
              <a:latin typeface="Calibri" panose="020F050202020403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6156176" y="2132856"/>
            <a:ext cx="19606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EC008B"/>
                </a:solidFill>
                <a:latin typeface="Calibri" panose="020F0502020204030204" pitchFamily="34" charset="0"/>
              </a:rPr>
              <a:t>GA immature female</a:t>
            </a:r>
            <a:endParaRPr lang="en-GB" sz="1600" dirty="0">
              <a:solidFill>
                <a:srgbClr val="EC008B"/>
              </a:solidFill>
              <a:latin typeface="Calibri" panose="020F0502020204030204" pitchFamily="34" charset="0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5556111" y="6140705"/>
            <a:ext cx="1704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EC008B"/>
                </a:solidFill>
                <a:latin typeface="Calibri" panose="020F0502020204030204" pitchFamily="34" charset="0"/>
              </a:rPr>
              <a:t>GA mature female</a:t>
            </a:r>
            <a:endParaRPr lang="en-GB" sz="1600" dirty="0">
              <a:solidFill>
                <a:srgbClr val="EC008B"/>
              </a:solidFill>
              <a:latin typeface="Calibri" panose="020F0502020204030204" pitchFamily="34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1829338" y="6140705"/>
            <a:ext cx="16371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27A9E1"/>
                </a:solidFill>
                <a:latin typeface="Calibri" panose="020F0502020204030204" pitchFamily="34" charset="0"/>
              </a:rPr>
              <a:t>GA mature male </a:t>
            </a:r>
            <a:endParaRPr lang="en-GB" sz="1600" dirty="0">
              <a:solidFill>
                <a:srgbClr val="27A9E1"/>
              </a:solidFill>
              <a:latin typeface="Calibri" panose="020F0502020204030204" pitchFamily="34" charset="0"/>
            </a:endParaRPr>
          </a:p>
        </p:txBody>
      </p:sp>
      <p:cxnSp>
        <p:nvCxnSpPr>
          <p:cNvPr id="9" name="Connecteur droit avec flèche 8"/>
          <p:cNvCxnSpPr>
            <a:endCxn id="5" idx="2"/>
          </p:cNvCxnSpPr>
          <p:nvPr/>
        </p:nvCxnSpPr>
        <p:spPr>
          <a:xfrm flipH="1" flipV="1">
            <a:off x="2097226" y="2365707"/>
            <a:ext cx="2620572" cy="991285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>
            <a:endCxn id="6" idx="2"/>
          </p:cNvCxnSpPr>
          <p:nvPr/>
        </p:nvCxnSpPr>
        <p:spPr>
          <a:xfrm flipV="1">
            <a:off x="6408203" y="2471410"/>
            <a:ext cx="728306" cy="545829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>
            <a:endCxn id="7" idx="0"/>
          </p:cNvCxnSpPr>
          <p:nvPr/>
        </p:nvCxnSpPr>
        <p:spPr>
          <a:xfrm>
            <a:off x="6012160" y="5481890"/>
            <a:ext cx="396043" cy="658815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avec flèche 11"/>
          <p:cNvCxnSpPr>
            <a:endCxn id="8" idx="0"/>
          </p:cNvCxnSpPr>
          <p:nvPr/>
        </p:nvCxnSpPr>
        <p:spPr>
          <a:xfrm flipH="1">
            <a:off x="2647928" y="4941168"/>
            <a:ext cx="2248108" cy="1199537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47"/>
          <p:cNvSpPr txBox="1">
            <a:spLocks noChangeArrowheads="1"/>
          </p:cNvSpPr>
          <p:nvPr/>
        </p:nvSpPr>
        <p:spPr bwMode="auto">
          <a:xfrm>
            <a:off x="2735796" y="690300"/>
            <a:ext cx="367240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fr-FR" sz="1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Arial" charset="0"/>
              </a:rPr>
              <a:t>Male</a:t>
            </a:r>
            <a:r>
              <a:rPr lang="fr-FR" sz="1600" dirty="0">
                <a:latin typeface="Calibri" panose="020F0502020204030204" pitchFamily="34" charset="0"/>
                <a:cs typeface="Arial" charset="0"/>
              </a:rPr>
              <a:t> 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Arial" charset="0"/>
              </a:rPr>
              <a:t>and</a:t>
            </a:r>
            <a:r>
              <a:rPr lang="fr-FR" sz="1600" dirty="0">
                <a:latin typeface="Calibri" panose="020F0502020204030204" pitchFamily="34" charset="0"/>
                <a:cs typeface="Arial" charset="0"/>
              </a:rPr>
              <a:t> </a:t>
            </a:r>
            <a:r>
              <a:rPr lang="fr-FR" sz="1600" b="1" dirty="0" err="1">
                <a:solidFill>
                  <a:srgbClr val="FF0066"/>
                </a:solidFill>
                <a:latin typeface="Calibri" panose="020F0502020204030204" pitchFamily="34" charset="0"/>
                <a:cs typeface="Arial" charset="0"/>
              </a:rPr>
              <a:t>female</a:t>
            </a:r>
            <a:r>
              <a:rPr lang="fr-FR" sz="1600" dirty="0">
                <a:solidFill>
                  <a:srgbClr val="FF0066"/>
                </a:solidFill>
                <a:latin typeface="Calibri" panose="020F0502020204030204" pitchFamily="34" charset="0"/>
                <a:cs typeface="Arial" charset="0"/>
              </a:rPr>
              <a:t>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Arial" charset="0"/>
              </a:rPr>
              <a:t>near-isogenic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Arial" charset="0"/>
              </a:rPr>
              <a:t>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Arial" charset="0"/>
              </a:rPr>
              <a:t>lines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Arial" charset="0"/>
              </a:rPr>
              <a:t> (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Arial" charset="0"/>
              </a:rPr>
              <a:t>inbred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Arial" charset="0"/>
              </a:rPr>
              <a:t> for 8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Arial" charset="0"/>
              </a:rPr>
              <a:t>generations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Arial" charset="0"/>
              </a:rPr>
              <a:t>)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 bwMode="auto">
          <a:xfrm>
            <a:off x="683568" y="42732"/>
            <a:ext cx="8424936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0" rIns="91440" bIns="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Calibri" panose="020F0502020204030204" pitchFamily="34" charset="0"/>
                <a:ea typeface="ＭＳ Ｐゴシック" charset="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kern="0" dirty="0" smtClean="0"/>
              <a:t>Objet de </a:t>
            </a:r>
            <a:r>
              <a:rPr lang="en-US" kern="0" dirty="0" err="1" smtClean="0"/>
              <a:t>l’étude</a:t>
            </a:r>
            <a:endParaRPr lang="en-US" kern="0" dirty="0" smtClean="0"/>
          </a:p>
        </p:txBody>
      </p:sp>
      <p:cxnSp>
        <p:nvCxnSpPr>
          <p:cNvPr id="16" name="Connecteur droit 15"/>
          <p:cNvCxnSpPr/>
          <p:nvPr/>
        </p:nvCxnSpPr>
        <p:spPr>
          <a:xfrm>
            <a:off x="611560" y="0"/>
            <a:ext cx="0" cy="57600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3" descr="Z:\Dropbox\Photos\Logo\SBR_logo_blanc.pn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9050" y="0"/>
            <a:ext cx="563314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683568" y="42732"/>
            <a:ext cx="8424936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0" rIns="91440" bIns="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Calibri" panose="020F0502020204030204" pitchFamily="34" charset="0"/>
                <a:ea typeface="ＭＳ Ｐゴシック" charset="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kern="0" dirty="0" smtClean="0"/>
              <a:t> </a:t>
            </a:r>
            <a:r>
              <a:rPr lang="en-US" kern="0" dirty="0" smtClean="0"/>
              <a:t>Pipeline </a:t>
            </a:r>
            <a:r>
              <a:rPr lang="en-US" kern="0" dirty="0" err="1" smtClean="0"/>
              <a:t>d’analyse</a:t>
            </a:r>
            <a:endParaRPr lang="en-US" kern="0" dirty="0" smtClean="0"/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0"/>
            <a:ext cx="0" cy="57600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3" descr="Z:\Dropbox\Photos\Logo\SBR_logo_blanc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9050" y="0"/>
            <a:ext cx="563314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2"/>
          <p:cNvGrpSpPr/>
          <p:nvPr/>
        </p:nvGrpSpPr>
        <p:grpSpPr>
          <a:xfrm>
            <a:off x="112570" y="770757"/>
            <a:ext cx="4307173" cy="816022"/>
            <a:chOff x="2299463" y="429894"/>
            <a:chExt cx="5095303" cy="965338"/>
          </a:xfrm>
          <a:effectLst/>
        </p:grpSpPr>
        <p:sp>
          <p:nvSpPr>
            <p:cNvPr id="11" name="Rectangle 10"/>
            <p:cNvSpPr/>
            <p:nvPr/>
          </p:nvSpPr>
          <p:spPr>
            <a:xfrm>
              <a:off x="7161909" y="763144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442078" y="1083006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35460" y="1207637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054774" y="788538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60148" y="463614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873071" y="594596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299463" y="606221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981964" y="539963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296261" y="1083006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138344" y="1191494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127375" y="1031668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785261" y="990124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412842" y="677899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62777" y="746994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707992" y="733218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767993" y="429894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333719" y="896705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019282" y="553053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501054" y="616014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892281" y="979793"/>
              <a:ext cx="232857" cy="830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230229" y="486108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681228" y="990125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650735" y="816307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00062" y="466773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5902853" y="726870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134546" y="512982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532769" y="938249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5443418" y="1073213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096694" y="1124551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890872" y="1167140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320599" y="719444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646749" y="1229056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603500" y="830083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606627" y="990125"/>
              <a:ext cx="232857" cy="830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649197" y="491383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2337191" y="920813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591589" y="754637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643717" y="1276950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4503112" y="1145968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5007300" y="616014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125383" y="1312144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952264" y="922396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4144055" y="927163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760146" y="622365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5305401" y="505158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5390071" y="657558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5297465" y="1229056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054777" y="1235406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6158283" y="1235406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6317542" y="469966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6973256" y="979794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6684435" y="1231172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274719" y="837728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6734604" y="806268"/>
              <a:ext cx="232857" cy="830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/>
                <a:cs typeface="Calibri"/>
              </a:endParaRPr>
            </a:p>
          </p:txBody>
        </p:sp>
      </p:grpSp>
      <p:cxnSp>
        <p:nvCxnSpPr>
          <p:cNvPr id="65" name="Connecteur droit avec flèche 64"/>
          <p:cNvCxnSpPr/>
          <p:nvPr/>
        </p:nvCxnSpPr>
        <p:spPr>
          <a:xfrm>
            <a:off x="4572000" y="1220860"/>
            <a:ext cx="556152" cy="839988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roupe 65"/>
          <p:cNvGrpSpPr/>
          <p:nvPr/>
        </p:nvGrpSpPr>
        <p:grpSpPr>
          <a:xfrm>
            <a:off x="3358579" y="2153800"/>
            <a:ext cx="3074914" cy="1008112"/>
            <a:chOff x="1979712" y="2451658"/>
            <a:chExt cx="3074914" cy="1008112"/>
          </a:xfrm>
        </p:grpSpPr>
        <p:grpSp>
          <p:nvGrpSpPr>
            <p:cNvPr id="67" name="Group 177"/>
            <p:cNvGrpSpPr/>
            <p:nvPr/>
          </p:nvGrpSpPr>
          <p:grpSpPr>
            <a:xfrm>
              <a:off x="2708036" y="3376690"/>
              <a:ext cx="2340385" cy="83080"/>
              <a:chOff x="1613129" y="5068468"/>
              <a:chExt cx="6351786" cy="182407"/>
            </a:xfrm>
            <a:solidFill>
              <a:schemeClr val="tx1">
                <a:lumMod val="75000"/>
                <a:lumOff val="25000"/>
              </a:schemeClr>
            </a:solidFill>
          </p:grpSpPr>
          <p:cxnSp>
            <p:nvCxnSpPr>
              <p:cNvPr id="146" name="Straight Connector 178"/>
              <p:cNvCxnSpPr/>
              <p:nvPr/>
            </p:nvCxnSpPr>
            <p:spPr>
              <a:xfrm>
                <a:off x="2566252" y="5159000"/>
                <a:ext cx="4156027" cy="1335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7" name="Rectangle 146"/>
              <p:cNvSpPr/>
              <p:nvPr/>
            </p:nvSpPr>
            <p:spPr>
              <a:xfrm>
                <a:off x="3472007" y="5068468"/>
                <a:ext cx="2160596" cy="1824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grpSp>
            <p:nvGrpSpPr>
              <p:cNvPr id="148" name="Group 45"/>
              <p:cNvGrpSpPr/>
              <p:nvPr/>
            </p:nvGrpSpPr>
            <p:grpSpPr>
              <a:xfrm>
                <a:off x="1613129" y="5068471"/>
                <a:ext cx="1095861" cy="182404"/>
                <a:chOff x="1051067" y="2273996"/>
                <a:chExt cx="1322360" cy="217115"/>
              </a:xfrm>
              <a:grpFill/>
            </p:grpSpPr>
            <p:sp>
              <p:nvSpPr>
                <p:cNvPr id="151" name="Rectangle 150"/>
                <p:cNvSpPr/>
                <p:nvPr/>
              </p:nvSpPr>
              <p:spPr>
                <a:xfrm>
                  <a:off x="1051067" y="2273996"/>
                  <a:ext cx="1322360" cy="21711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52" name="Rectangle 151"/>
                <p:cNvSpPr/>
                <p:nvPr/>
              </p:nvSpPr>
              <p:spPr>
                <a:xfrm>
                  <a:off x="1876049" y="2273999"/>
                  <a:ext cx="497378" cy="2171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alibri"/>
                    <a:cs typeface="Calibri"/>
                  </a:endParaRPr>
                </a:p>
              </p:txBody>
            </p:sp>
          </p:grpSp>
          <p:sp>
            <p:nvSpPr>
              <p:cNvPr id="149" name="Rectangle 148"/>
              <p:cNvSpPr/>
              <p:nvPr/>
            </p:nvSpPr>
            <p:spPr>
              <a:xfrm>
                <a:off x="6327692" y="5068468"/>
                <a:ext cx="1637223" cy="1824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50" name="Rectangle 149"/>
              <p:cNvSpPr/>
              <p:nvPr/>
            </p:nvSpPr>
            <p:spPr>
              <a:xfrm>
                <a:off x="6327695" y="5068468"/>
                <a:ext cx="305856" cy="1824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68" name="Groupe 109"/>
            <p:cNvGrpSpPr/>
            <p:nvPr/>
          </p:nvGrpSpPr>
          <p:grpSpPr>
            <a:xfrm>
              <a:off x="1979712" y="2451658"/>
              <a:ext cx="3074914" cy="766817"/>
              <a:chOff x="18796" y="2773008"/>
              <a:chExt cx="3074914" cy="766817"/>
            </a:xfrm>
          </p:grpSpPr>
          <p:cxnSp>
            <p:nvCxnSpPr>
              <p:cNvPr id="69" name="Straight Connector 226"/>
              <p:cNvCxnSpPr/>
              <p:nvPr/>
            </p:nvCxnSpPr>
            <p:spPr>
              <a:xfrm>
                <a:off x="1046579" y="3023673"/>
                <a:ext cx="612879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229"/>
              <p:cNvCxnSpPr/>
              <p:nvPr/>
            </p:nvCxnSpPr>
            <p:spPr>
              <a:xfrm>
                <a:off x="1069908" y="3105458"/>
                <a:ext cx="614414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233"/>
              <p:cNvCxnSpPr/>
              <p:nvPr/>
            </p:nvCxnSpPr>
            <p:spPr>
              <a:xfrm rot="10800000" flipH="1" flipV="1">
                <a:off x="2204951" y="3118921"/>
                <a:ext cx="34870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238"/>
              <p:cNvCxnSpPr/>
              <p:nvPr/>
            </p:nvCxnSpPr>
            <p:spPr>
              <a:xfrm rot="10800000" flipH="1" flipV="1">
                <a:off x="2137371" y="3200706"/>
                <a:ext cx="34870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249"/>
              <p:cNvCxnSpPr/>
              <p:nvPr/>
            </p:nvCxnSpPr>
            <p:spPr>
              <a:xfrm rot="10800000" flipH="1" flipV="1">
                <a:off x="1035083" y="3275977"/>
                <a:ext cx="399866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252"/>
              <p:cNvCxnSpPr/>
              <p:nvPr/>
            </p:nvCxnSpPr>
            <p:spPr>
              <a:xfrm rot="10800000" flipH="1" flipV="1">
                <a:off x="1024671" y="3357762"/>
                <a:ext cx="399866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432"/>
              <p:cNvCxnSpPr/>
              <p:nvPr/>
            </p:nvCxnSpPr>
            <p:spPr>
              <a:xfrm rot="10800000" flipH="1" flipV="1">
                <a:off x="2133950" y="3288763"/>
                <a:ext cx="34870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435"/>
              <p:cNvCxnSpPr/>
              <p:nvPr/>
            </p:nvCxnSpPr>
            <p:spPr>
              <a:xfrm rot="10800000" flipH="1" flipV="1">
                <a:off x="2167220" y="3364275"/>
                <a:ext cx="34870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438"/>
              <p:cNvCxnSpPr/>
              <p:nvPr/>
            </p:nvCxnSpPr>
            <p:spPr>
              <a:xfrm rot="10800000" flipH="1" flipV="1">
                <a:off x="2192086" y="3038338"/>
                <a:ext cx="34870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241"/>
              <p:cNvCxnSpPr>
                <a:stCxn id="87" idx="3"/>
              </p:cNvCxnSpPr>
              <p:nvPr/>
            </p:nvCxnSpPr>
            <p:spPr>
              <a:xfrm>
                <a:off x="467655" y="2797012"/>
                <a:ext cx="1206130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/>
              <p:cNvSpPr/>
              <p:nvPr/>
            </p:nvSpPr>
            <p:spPr>
              <a:xfrm>
                <a:off x="1033919" y="2998583"/>
                <a:ext cx="79252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1654969" y="2998583"/>
                <a:ext cx="26417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060917" y="3080367"/>
                <a:ext cx="52834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1652614" y="3080367"/>
                <a:ext cx="79252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2179476" y="3092913"/>
                <a:ext cx="26417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2470585" y="3092913"/>
                <a:ext cx="105669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2089064" y="3174697"/>
                <a:ext cx="11623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2468231" y="3174697"/>
                <a:ext cx="42268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388697" y="2773008"/>
                <a:ext cx="78957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1656754" y="2773008"/>
                <a:ext cx="66189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cxnSp>
            <p:nvCxnSpPr>
              <p:cNvPr id="89" name="Straight Connector 244"/>
              <p:cNvCxnSpPr/>
              <p:nvPr/>
            </p:nvCxnSpPr>
            <p:spPr>
              <a:xfrm flipV="1">
                <a:off x="457372" y="2874528"/>
                <a:ext cx="1220475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0" name="Rectangle 89"/>
              <p:cNvSpPr/>
              <p:nvPr/>
            </p:nvSpPr>
            <p:spPr>
              <a:xfrm>
                <a:off x="366379" y="2854793"/>
                <a:ext cx="105669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1658079" y="2854793"/>
                <a:ext cx="47551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1036274" y="3249969"/>
                <a:ext cx="79252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1412713" y="3249969"/>
                <a:ext cx="79252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978884" y="3331754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1410359" y="3331754"/>
                <a:ext cx="26417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96" name="Rectangle 95"/>
              <p:cNvSpPr/>
              <p:nvPr/>
            </p:nvSpPr>
            <p:spPr>
              <a:xfrm>
                <a:off x="1725151" y="2929584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1888473" y="2929824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2051795" y="2936337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1587414" y="3256001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1750736" y="3256242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1914058" y="3262755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1661986" y="3337786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1870154" y="3338026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1747885" y="3005336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1788369" y="3080848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1908035" y="3175178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1738938" y="3175418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1557296" y="3175659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784590" y="3168184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947912" y="3168425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753478" y="3086880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12" name="Rectangle 111"/>
              <p:cNvSpPr/>
              <p:nvPr/>
            </p:nvSpPr>
            <p:spPr>
              <a:xfrm>
                <a:off x="810175" y="3005576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810424" y="3250450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722863" y="3332234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109815" y="3251536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304497" y="3251776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198120" y="3176745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192097" y="3333801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311266" y="3107986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2616503" y="3337786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2811186" y="3344299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22" name="Rectangle 121"/>
              <p:cNvSpPr/>
              <p:nvPr/>
            </p:nvSpPr>
            <p:spPr>
              <a:xfrm>
                <a:off x="2588590" y="3262755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23" name="Rectangle 122"/>
              <p:cNvSpPr/>
              <p:nvPr/>
            </p:nvSpPr>
            <p:spPr>
              <a:xfrm>
                <a:off x="2783272" y="3269268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2551677" y="3178847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25" name="Rectangle 124"/>
              <p:cNvSpPr/>
              <p:nvPr/>
            </p:nvSpPr>
            <p:spPr>
              <a:xfrm>
                <a:off x="2885783" y="3181691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26" name="Rectangle 125"/>
              <p:cNvSpPr/>
              <p:nvPr/>
            </p:nvSpPr>
            <p:spPr>
              <a:xfrm>
                <a:off x="2620323" y="3093874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2943422" y="3100387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28" name="Rectangle 127"/>
              <p:cNvSpPr/>
              <p:nvPr/>
            </p:nvSpPr>
            <p:spPr>
              <a:xfrm>
                <a:off x="18796" y="3434433"/>
                <a:ext cx="3064264" cy="105392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2074637" y="3262755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2468479" y="3262755"/>
                <a:ext cx="26417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2144597" y="3338267"/>
                <a:ext cx="63401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2468728" y="3338267"/>
                <a:ext cx="79252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2154787" y="3012330"/>
                <a:ext cx="52834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2467910" y="3012330"/>
                <a:ext cx="79252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35" name="Rectangle 134"/>
              <p:cNvSpPr/>
              <p:nvPr/>
            </p:nvSpPr>
            <p:spPr>
              <a:xfrm>
                <a:off x="2667451" y="3025115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36" name="Rectangle 135"/>
              <p:cNvSpPr/>
              <p:nvPr/>
            </p:nvSpPr>
            <p:spPr>
              <a:xfrm>
                <a:off x="2542258" y="2937539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37" name="Rectangle 136"/>
              <p:cNvSpPr/>
              <p:nvPr/>
            </p:nvSpPr>
            <p:spPr>
              <a:xfrm>
                <a:off x="2630316" y="2868780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2705829" y="2950565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39" name="Rectangle 138"/>
              <p:cNvSpPr/>
              <p:nvPr/>
            </p:nvSpPr>
            <p:spPr>
              <a:xfrm>
                <a:off x="2781761" y="3097543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40" name="Rectangle 139"/>
              <p:cNvSpPr/>
              <p:nvPr/>
            </p:nvSpPr>
            <p:spPr>
              <a:xfrm>
                <a:off x="2847804" y="3031500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41" name="Rectangle 140"/>
              <p:cNvSpPr/>
              <p:nvPr/>
            </p:nvSpPr>
            <p:spPr>
              <a:xfrm>
                <a:off x="2724345" y="3178022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42" name="Rectangle 141"/>
              <p:cNvSpPr/>
              <p:nvPr/>
            </p:nvSpPr>
            <p:spPr>
              <a:xfrm>
                <a:off x="2959164" y="3266079"/>
                <a:ext cx="134546" cy="48009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43" name="Rectangle 142"/>
              <p:cNvSpPr/>
              <p:nvPr/>
            </p:nvSpPr>
            <p:spPr>
              <a:xfrm>
                <a:off x="1982829" y="3084517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44" name="Rectangle 143"/>
              <p:cNvSpPr/>
              <p:nvPr/>
            </p:nvSpPr>
            <p:spPr>
              <a:xfrm>
                <a:off x="1949683" y="3012674"/>
                <a:ext cx="134546" cy="4800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145" name="Rectangle 144"/>
              <p:cNvSpPr/>
              <p:nvPr/>
            </p:nvSpPr>
            <p:spPr>
              <a:xfrm>
                <a:off x="1485871" y="3334117"/>
                <a:ext cx="134546" cy="48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/>
                  <a:cs typeface="Calibri"/>
                </a:endParaRPr>
              </a:p>
            </p:txBody>
          </p:sp>
        </p:grpSp>
      </p:grpSp>
      <p:sp>
        <p:nvSpPr>
          <p:cNvPr id="153" name="ZoneTexte 152"/>
          <p:cNvSpPr txBox="1"/>
          <p:nvPr/>
        </p:nvSpPr>
        <p:spPr>
          <a:xfrm>
            <a:off x="1177739" y="4077072"/>
            <a:ext cx="377324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	</a:t>
            </a:r>
            <a:r>
              <a:rPr lang="fr-FR" sz="1600" dirty="0" smtClean="0">
                <a:solidFill>
                  <a:schemeClr val="accent3">
                    <a:lumMod val="75000"/>
                  </a:schemeClr>
                </a:solidFill>
              </a:rPr>
              <a:t>Cond. 1</a:t>
            </a:r>
            <a:r>
              <a:rPr lang="fr-FR" sz="1600" dirty="0" smtClean="0"/>
              <a:t>	</a:t>
            </a:r>
            <a:r>
              <a:rPr lang="fr-FR" sz="1600" dirty="0" smtClean="0">
                <a:solidFill>
                  <a:schemeClr val="accent4">
                    <a:lumMod val="75000"/>
                  </a:schemeClr>
                </a:solidFill>
              </a:rPr>
              <a:t>Cond.2</a:t>
            </a:r>
            <a:r>
              <a:rPr lang="fr-FR" sz="1600" dirty="0" smtClean="0"/>
              <a:t>	</a:t>
            </a:r>
            <a:r>
              <a:rPr lang="fr-FR" sz="1600" dirty="0" smtClean="0">
                <a:solidFill>
                  <a:schemeClr val="accent6">
                    <a:lumMod val="75000"/>
                  </a:schemeClr>
                </a:solidFill>
              </a:rPr>
              <a:t>Cond.3</a:t>
            </a:r>
          </a:p>
          <a:p>
            <a:r>
              <a:rPr lang="fr-FR" sz="1600" dirty="0" smtClean="0"/>
              <a:t>Gene_1	10	25	600</a:t>
            </a:r>
          </a:p>
          <a:p>
            <a:r>
              <a:rPr lang="fr-FR" sz="1600" dirty="0" smtClean="0"/>
              <a:t>Gene_2	27	35	40</a:t>
            </a:r>
          </a:p>
          <a:p>
            <a:r>
              <a:rPr lang="fr-FR" sz="1600" dirty="0" smtClean="0"/>
              <a:t>…</a:t>
            </a:r>
          </a:p>
          <a:p>
            <a:r>
              <a:rPr lang="fr-FR" sz="1600" dirty="0" err="1" smtClean="0"/>
              <a:t>Gene_n</a:t>
            </a:r>
            <a:r>
              <a:rPr lang="fr-FR" sz="1600" dirty="0" smtClean="0"/>
              <a:t>	85	12	55</a:t>
            </a:r>
            <a:endParaRPr lang="fr-FR" sz="1600" dirty="0"/>
          </a:p>
        </p:txBody>
      </p:sp>
      <p:cxnSp>
        <p:nvCxnSpPr>
          <p:cNvPr id="154" name="Connecteur droit avec flèche 153"/>
          <p:cNvCxnSpPr>
            <a:endCxn id="153" idx="0"/>
          </p:cNvCxnSpPr>
          <p:nvPr/>
        </p:nvCxnSpPr>
        <p:spPr>
          <a:xfrm flipH="1">
            <a:off x="3064360" y="3284984"/>
            <a:ext cx="2026160" cy="792088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5" name="Picture 2" descr="Afficher l'image d'origin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972"/>
          <a:stretch>
            <a:fillRect/>
          </a:stretch>
        </p:blipFill>
        <p:spPr bwMode="auto">
          <a:xfrm>
            <a:off x="6012160" y="5085184"/>
            <a:ext cx="811060" cy="78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6" name="Connecteur droit avec flèche 155"/>
          <p:cNvCxnSpPr/>
          <p:nvPr/>
        </p:nvCxnSpPr>
        <p:spPr>
          <a:xfrm>
            <a:off x="4952851" y="4754180"/>
            <a:ext cx="1017248" cy="719526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_images/count_mode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11077" y="980728"/>
            <a:ext cx="5521846" cy="4959888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683568" y="42732"/>
            <a:ext cx="8424936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0" rIns="91440" bIns="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Calibri" panose="020F0502020204030204" pitchFamily="34" charset="0"/>
                <a:ea typeface="ＭＳ Ｐゴシック" charset="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kern="0" dirty="0" smtClean="0"/>
              <a:t> </a:t>
            </a:r>
            <a:r>
              <a:rPr lang="en-US" kern="0" dirty="0" err="1" smtClean="0"/>
              <a:t>HTSeq</a:t>
            </a:r>
            <a:r>
              <a:rPr lang="en-US" kern="0" dirty="0" smtClean="0"/>
              <a:t>-count</a:t>
            </a:r>
            <a:endParaRPr lang="en-US" kern="0" dirty="0" smtClean="0"/>
          </a:p>
        </p:txBody>
      </p:sp>
      <p:cxnSp>
        <p:nvCxnSpPr>
          <p:cNvPr id="7" name="Connecteur droit 6"/>
          <p:cNvCxnSpPr/>
          <p:nvPr/>
        </p:nvCxnSpPr>
        <p:spPr>
          <a:xfrm>
            <a:off x="611560" y="0"/>
            <a:ext cx="0" cy="57600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3" descr="Z:\Dropbox\Photos\Logo\SBR_logo_blanc.pn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9050" y="0"/>
            <a:ext cx="563314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683568" y="42732"/>
            <a:ext cx="8424936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0" rIns="91440" bIns="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Calibri" panose="020F0502020204030204" pitchFamily="34" charset="0"/>
                <a:ea typeface="ＭＳ Ｐゴシック" charset="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kern="0" dirty="0" smtClean="0"/>
              <a:t> </a:t>
            </a:r>
            <a:r>
              <a:rPr lang="en-US" kern="0" dirty="0" smtClean="0"/>
              <a:t>TP</a:t>
            </a:r>
            <a:endParaRPr lang="en-US" kern="0" dirty="0" smtClean="0"/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0"/>
            <a:ext cx="0" cy="57600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3" descr="Z:\Dropbox\Photos\Logo\SBR_logo_blanc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9050" y="0"/>
            <a:ext cx="563314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/>
          <p:cNvSpPr txBox="1"/>
          <p:nvPr/>
        </p:nvSpPr>
        <p:spPr>
          <a:xfrm>
            <a:off x="539552" y="881425"/>
            <a:ext cx="806489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1) Trouver 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les différentes librairies RNA-</a:t>
            </a:r>
            <a:r>
              <a:rPr lang="fr-FR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seq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utilisés dans l’article sur le site web NCBI 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doi:10.1093/</a:t>
            </a:r>
            <a:r>
              <a:rPr lang="fr-FR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molbev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/msv049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2) En extraire les différentes caractéristiques des échantillons</a:t>
            </a:r>
          </a:p>
          <a:p>
            <a:endParaRPr lang="fr-F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3) Avec le fichier mRNA-count_GA_imm-mat_m-f.count, réaliser l’analyse d’expression différentielle entre les 2 stades du cycle de vie.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Utilisation du package R DESeq2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https</a:t>
            </a: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://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bioconductor.org/packages/release/bioc/html/DESeq2.html</a:t>
            </a:r>
            <a:endParaRPr lang="fr-FR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https://github.com/AllanSSX/M2-GGB</a:t>
            </a:r>
            <a:endParaRPr lang="fr-FR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fr-F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fr-F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050" name="Picture 2" descr="Afficher l'image d'origin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4941168"/>
            <a:ext cx="1853237" cy="162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683568" y="42732"/>
            <a:ext cx="8424936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000" tIns="0" rIns="91440" bIns="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Calibri" panose="020F0502020204030204" pitchFamily="34" charset="0"/>
                <a:ea typeface="ＭＳ Ｐゴシック" charset="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kern="0" dirty="0" smtClean="0"/>
              <a:t> </a:t>
            </a:r>
            <a:r>
              <a:rPr lang="en-US" kern="0" dirty="0" smtClean="0"/>
              <a:t>TP</a:t>
            </a:r>
            <a:endParaRPr lang="en-US" kern="0" dirty="0" smtClean="0"/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0"/>
            <a:ext cx="0" cy="57600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3" descr="Z:\Dropbox\Photos\Logo\SBR_logo_blanc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9050" y="0"/>
            <a:ext cx="563314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/>
          <p:cNvSpPr txBox="1"/>
          <p:nvPr/>
        </p:nvSpPr>
        <p:spPr>
          <a:xfrm>
            <a:off x="539552" y="692696"/>
            <a:ext cx="806489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 – Charger le fichier dans 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</a:t>
            </a:r>
            <a:r>
              <a:rPr lang="fr-FR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ead.table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</a:p>
          <a:p>
            <a:endParaRPr lang="fr-FR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 – Calculer le nombre total de </a:t>
            </a:r>
            <a:r>
              <a:rPr lang="fr-FR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reads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/ librairie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 – Séparer le fichier d’entrée en 2 matrices différentes (par expérience)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 – Indiquer le design de chaque expérience dans R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fr-FR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5 – Créer la matrice </a:t>
            </a:r>
            <a:r>
              <a:rPr lang="fr-FR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DESeq</a:t>
            </a:r>
            <a:endParaRPr lang="fr-FR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DESeqDataSetFromMatrix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6 – Lancer l’analyse </a:t>
            </a:r>
            <a:r>
              <a:rPr lang="fr-FR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DESeq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et obtenir les résultats et créer le MA plot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DESeq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(), </a:t>
            </a:r>
            <a:r>
              <a:rPr lang="fr-FR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results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(), </a:t>
            </a:r>
            <a:r>
              <a:rPr lang="fr-FR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plotMA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7 – Conserver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les gènes DE (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padj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&lt; 0.1 &amp; |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log2FoldChange|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&gt;=1</a:t>
            </a: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8 – Réaliser l’analyse ACP sur les échantillons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plotPCA</a:t>
            </a:r>
            <a:endParaRPr lang="fr-FR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9 – Enregistrer les résultats dans des fichiers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52270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257</Words>
  <Application>Microsoft Office PowerPoint</Application>
  <PresentationFormat>Affichage à l'écran (4:3)</PresentationFormat>
  <Paragraphs>72</Paragraphs>
  <Slides>9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0" baseType="lpstr">
      <vt:lpstr>Thème Office</vt:lpstr>
      <vt:lpstr>The brown alga model for functional and evolutionary analysis of sex determination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CHRU BREST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acormier</dc:creator>
  <cp:lastModifiedBy>acormier</cp:lastModifiedBy>
  <cp:revision>18</cp:revision>
  <dcterms:created xsi:type="dcterms:W3CDTF">2016-10-24T12:22:23Z</dcterms:created>
  <dcterms:modified xsi:type="dcterms:W3CDTF">2016-10-24T18:11:46Z</dcterms:modified>
</cp:coreProperties>
</file>

<file path=docProps/thumbnail.jpeg>
</file>